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8" r:id="rId25"/>
    <p:sldId id="279" r:id="rId26"/>
    <p:sldId id="280" r:id="rId27"/>
    <p:sldId id="298" r:id="rId28"/>
    <p:sldId id="281" r:id="rId29"/>
    <p:sldId id="282" r:id="rId30"/>
    <p:sldId id="283" r:id="rId31"/>
    <p:sldId id="299"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Lst>
  <p:sldSz cx="12192000" cy="6858000"/>
  <p:notesSz cx="6858000" cy="12192000"/>
  <p:custDataLst>
    <p:tags r:id="rId50"/>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1803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0" Type="http://schemas.openxmlformats.org/officeDocument/2006/relationships/tags" Target="tags/tag1.xml"/><Relationship Id="rId5" Type="http://schemas.openxmlformats.org/officeDocument/2006/relationships/slide" Target="slides/slide2.xml"/><Relationship Id="rId49" Type="http://schemas.openxmlformats.org/officeDocument/2006/relationships/tableStyles" Target="tableStyles.xml"/><Relationship Id="rId48" Type="http://schemas.openxmlformats.org/officeDocument/2006/relationships/viewProps" Target="viewProps.xml"/><Relationship Id="rId47" Type="http://schemas.openxmlformats.org/officeDocument/2006/relationships/presProps" Target="presProps.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易错点#df=4e464fbe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错误理解碳减排过程中发达国家与发展中国家的责任划分</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fd31d406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国际合作的必要性</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7371d402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国际合作的途径</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4e464fbe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错误理解碳减排过程中发达国家与发展中国家的责任划分</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2#df=87844ea3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第三节 国际合作</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eedfd26d1ad71e6879b#tid=68f760b07a4d3800093b1aa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p:spPr>
        <p:txBody>
          <a:bodyPr wrap="square" lIns="0" tIns="0" rIns="0" bIns="0" rtlCol="0" anchor="ctr"/>
          <a:lstStyle/>
          <a:p>
            <a:pPr algn="ctr">
              <a:lnSpc>
                <a:spcPct val="120000"/>
              </a:lnSpc>
            </a:pP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地理  选择性必修3  资源、环境与国家安全  RJ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5.xml"/><Relationship Id="rId1" Type="http://schemas.openxmlformats.org/officeDocument/2006/relationships/image" Target="../media/image11.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7.xml"/><Relationship Id="rId1" Type="http://schemas.openxmlformats.org/officeDocument/2006/relationships/image" Target="../media/image12.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0.xml"/><Relationship Id="rId1" Type="http://schemas.openxmlformats.org/officeDocument/2006/relationships/image" Target="../media/image13.jpe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2_1#4fc6a33c2?pid=aa70524de&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光伏发电项目的完成对瑙鲁发展的主要影响是(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3_1#4fc6a33c2.bracket?pid=aa70524de&amp;color=0,0,0&amp;vpa=4&amp;vtp=1"/>
          <p:cNvSpPr/>
          <p:nvPr/>
        </p:nvSpPr>
        <p:spPr>
          <a:xfrm>
            <a:off x="6200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12_2#4fc6a33c2.choices?pid=aa70524de&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A.提高生态效益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，加强环境治理</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.缩短运输时间，加强国家合作</a:t>
            </a:r>
            <a:endParaRPr lang="en-US" altLang="zh-CN" sz="2000" dirty="0"/>
          </a:p>
          <a:p>
            <a:pPr latinLnBrk="1">
              <a:lnSpc>
                <a:spcPts val="3400"/>
              </a:lnSpc>
              <a:tabLst>
                <a:tab pos="5458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.降低运输成本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，提供生活保障</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.降低发电成本，保护生态环境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4_1#4fc6a33c2?vop=1&amp;pid=aa70524de&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本题考查国际合作治理环境问题。由材料可知，瑙鲁主要使用柴油发电机发电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，而该国国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土面积小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，能源资源短缺，主要依赖于进口，且柴油发电会造成大气污染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，光伏发电项目的完成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可以减少石油的进口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，降低发电成本，减少大气污染，保护生态环境，D正确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；光伏发电项目的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完成在一定程度上可以提高生态效益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，推动环境治理，但是这不是主要的影响，A错误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；光伏发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电项目的完成加强了国际合作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，但是并不能缩短运输时间、降低运输成本，B、C错误。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5_1#61d5f913e?pid=aa70524de&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中国与瑙鲁合作对中国的主要意义有(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6_1#61d5f913e.bracket?pid=aa70524de&amp;color=0,0,0&amp;vpa=5&amp;vtp=1"/>
          <p:cNvSpPr/>
          <p:nvPr/>
        </p:nvSpPr>
        <p:spPr>
          <a:xfrm>
            <a:off x="5197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15_2#61d5f913e?pid=aa70524de&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58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①加强国际合作与协调</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②提升应对人类共同挑战的能力</a:t>
            </a:r>
            <a:endParaRPr lang="en-US" altLang="zh-CN" sz="2000" dirty="0"/>
          </a:p>
          <a:p>
            <a:pPr latinLnBrk="1">
              <a:lnSpc>
                <a:spcPts val="3400"/>
              </a:lnSpc>
              <a:tabLst>
                <a:tab pos="5458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增加就业机会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，促进经济发展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完善基础设施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，提高技术水平</a:t>
            </a:r>
            <a:endParaRPr lang="en-US" altLang="zh-CN" sz="2000" dirty="0"/>
          </a:p>
        </p:txBody>
      </p:sp>
      <p:sp>
        <p:nvSpPr>
          <p:cNvPr id="5" name="QC_6_BD.15_3#61d5f913e.choices?pid=aa70524de&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7_1#61d5f913e?vop=1&amp;pid=aa70524de&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本题考查国际合作的意义。中国与瑙鲁合作对中国的主要意义有加强国际合作与协调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；通过与瑙鲁这样的国家建立合作关系，中国能够加强与太平洋岛国的联系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，这对提升中国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在全球多边舞台上的地位和影响力具有重要意义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，可以提升中国应对人类共同挑战的能力，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；增加就业机会，促进经济发展，完善基础设施，提高技术水平，是对瑙鲁的影响，③④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8_1#2ce8854dc?pid=fd31d4061&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[广西示范高中2025高二期中]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在政府的大力支持下</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我国众多企业积极主动地参与到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一带一路</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的建设和实践中</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资源整合型开发国际合作模式是中外企业的一种合作模式</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即</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一带一路</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沿线</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国家联合研发矿产成品并开拓国际市场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下图为资源整合型矿产资源开发国际合作模式图</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完成下面小题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dirty="0"/>
          </a:p>
        </p:txBody>
      </p:sp>
      <p:pic>
        <p:nvPicPr>
          <p:cNvPr id="3" name="QM_5_BD.18_2#2ce8854dc?pid=fd31d406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56432" y="2864046"/>
            <a:ext cx="5285232" cy="314553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9_1#11d0a332a?pid=2ce8854dc&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6.图中甲、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乙分别表示的要素是(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BD.19_2#11d0a332a.choices?pid=2ce8854dc&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951480" algn="l"/>
                <a:tab pos="5610860" algn="l"/>
                <a:tab pos="82829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A.劳动力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、资金</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.政策、矿产</a:t>
            </a:r>
            <a:endParaRPr lang="en-US" altLang="zh-CN" sz="2000" dirty="0"/>
          </a:p>
        </p:txBody>
      </p:sp>
      <p:sp>
        <p:nvSpPr>
          <p:cNvPr id="4" name="QC_6_AN.20_1#11d0a332a.bracket?pid=2ce8854dc&amp;color=0,0,0&amp;vpa=6&amp;vtp=1"/>
          <p:cNvSpPr/>
          <p:nvPr/>
        </p:nvSpPr>
        <p:spPr>
          <a:xfrm>
            <a:off x="4435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1_1#11d0a332a?vop=1&amp;pid=2ce8854dc&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本题考查国际合作的优势。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在与国外矿产资源丰富的国家进行矿产资源开发国际合作中，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我国主要有采选技术优势和作为全球第二大经济体的资金优势，矿产资源丰富的国家多为资源优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势以及能提供相应的优惠政策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。相较于矿产资源丰富的国家，我国劳动力成本较高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。因此中方企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业主要提供资金和技术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，外方企业有矿产资源与政策支持，故甲为资金，乙为政策，故选B。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2_1#ea820457b?pid=2ce8854dc&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资源整合型矿产资源开发国际合作模式有利于(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3_1#ea820457b.bracket?pid=2ce8854dc&amp;color=0,0,0&amp;vpa=7&amp;vtp=1"/>
          <p:cNvSpPr/>
          <p:nvPr/>
        </p:nvSpPr>
        <p:spPr>
          <a:xfrm>
            <a:off x="6200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22_2#ea820457b.choices?pid=2ce8854dc&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.加快外方初级产品的输出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.仅中方获取最大经济效益</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C.风险主要由中方自己承担</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.研发品质更优的矿产成品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4_1#ea820457b?vop=1&amp;pid=2ce8854dc&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本题考查国际合作的意义。据图分析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，中方企业和外方企业分别将自己的优势生产要素如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、采选技术及矿产资源等输入，可以通过优势资源整合来共同研发市场适应性更强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、品质更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优的矿产成品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，D正确；结合图示信息可知，输出的是经过深加工的矿产成品，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不是初级产品，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错误；通过优势互补、资源整合可以提高资源开发效率，缩短时间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，以最小的代价实现中方和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外方经济效益的最大化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，B错误；风险由中方和外方共同承担，C错误。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5_1#8bd764465?pid=2ce8854dc&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8.环境管理需要加强国际合作，这是大势所趋。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下列关于环境管理进行国际合作必要性的叙述，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6_1#8bd764465.bracket?pid=2ce8854dc&amp;color=0,0,0&amp;vpa=8&amp;vtp=1"/>
          <p:cNvSpPr/>
          <p:nvPr/>
        </p:nvSpPr>
        <p:spPr>
          <a:xfrm>
            <a:off x="2179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25_2#8bd764465.choices?pid=2ce8854dc&amp;color=0,0,0&amp;vtp=1&amp;bbb=1&amp;hb=1"/>
          <p:cNvSpPr/>
          <p:nvPr/>
        </p:nvSpPr>
        <p:spPr>
          <a:xfrm>
            <a:off x="722376" y="1876874"/>
            <a:ext cx="10753344"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A.目前重大的环境问题，大多不是一个国家或局部地区造成的，而是多个国家（地区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.有些环境问题具有普遍性和共同性，是全球性的环境问题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.某些国家或地区的环境问题具有跨国、跨地区乃至涉及全球的后果</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.根据公平的原则，全球所有国家应承担相同的责任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afb84fc79.fixed?pid=87844ea3f&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afb84fc79.fixed?pid=87844ea3f&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第三节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国际合作</a:t>
            </a:r>
            <a:endParaRPr lang="en-US" altLang="zh-CN" sz="4400" dirty="0"/>
          </a:p>
        </p:txBody>
      </p:sp>
      <p:pic>
        <p:nvPicPr>
          <p:cNvPr id="4" name="C_3#afb84fc79.fixed?pid=87844ea3f&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afb84fc79.fixed?pid=87844ea3f&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7_1#8bd764465?vop=1&amp;pid=2ce8854dc&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本题考查国际合作的必要性。由所学知识可知，根据公平的原则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，造成全球环境污染份额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大的国家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，应承担更大的责任，而不是所有国家承担相同责任，故选D。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28_1#c71ff193f?pid=7371d4025&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[安徽合肥六校联盟2025高二联考]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印度尼西亚成为金砖国家正式成员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马来西亚</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泰</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越南</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白俄罗斯</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玻利维亚</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古巴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哈萨克斯坦</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乌兹别克斯坦</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乌干达</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尼日利亚等国家</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成为金砖伙伴国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金砖合作迈上新台阶</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金砖国家及伙伴国和</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一带一路</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沿线国家有重合之处</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这将给金砖国家及伙伴国和</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一带一路</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沿线国家的经济发展带来重要影响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
        <p:nvSpPr>
          <p:cNvPr id="3" name="QC_6_BD.29_1#8cb6cc6b4?pid=c71ff193f&amp;color=0,0,0&amp;vtp=1&amp;bt=1&amp;bbb=1"/>
          <p:cNvSpPr/>
          <p:nvPr/>
        </p:nvSpPr>
        <p:spPr>
          <a:xfrm>
            <a:off x="722376" y="278365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9.金砖合作迈上新台阶，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将进一步(</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6_AN.30_1#8cb6cc6b4.bracket?pid=c71ff193f&amp;color=0,0,0&amp;vpa=9&amp;vtp=1"/>
          <p:cNvSpPr/>
          <p:nvPr/>
        </p:nvSpPr>
        <p:spPr>
          <a:xfrm>
            <a:off x="4689539" y="278365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6_BD.29_2#8cb6cc6b4?pid=c71ff193f&amp;color=0,0,0&amp;vtp=1&amp;bbb=1"/>
          <p:cNvSpPr/>
          <p:nvPr/>
        </p:nvSpPr>
        <p:spPr>
          <a:xfrm>
            <a:off x="722376" y="3249745"/>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①给发展中国家提供良好的发展机遇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强化世界多极化，增强成员国之间的竞争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带来互利共赢的发展思路，世界各国从合作机制中获益</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促使成员国通过经济互助来促进经济全球化发展</a:t>
            </a:r>
            <a:endParaRPr lang="en-US" altLang="zh-CN" sz="2000" dirty="0"/>
          </a:p>
        </p:txBody>
      </p:sp>
      <p:sp>
        <p:nvSpPr>
          <p:cNvPr id="6" name="QC_6_BD.29_3#8cb6cc6b4.choices?pid=c71ff193f&amp;color=0,0,0&amp;vtp=1&amp;bbb=1"/>
          <p:cNvSpPr/>
          <p:nvPr/>
        </p:nvSpPr>
        <p:spPr>
          <a:xfrm>
            <a:off x="722376" y="5085657"/>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1_1#8cb6cc6b4?vop=1&amp;pid=c71ff193f&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本题考查国际合作的途径与影响。金砖合作迈上新台阶，能够加强国际合作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，使成员国通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过经济互助促进经济全球化发展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，④正确；金砖国家及伙伴国均为发展中国家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，金砖合作可以为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发展中国家提供良好的发展机遇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；金砖合作迈上新台阶可增强金砖国家及伙伴国之间的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，而不是竞争，②错误；金砖合作带来互利共赢的发展思路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，金砖国家及伙伴国从合作机制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中获益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，而不是世界各国，③错误。综上所述，C正确。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2_1#7453010bd?pid=c71ff193f&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10.中哈应对资源、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环境问题的合作对哈萨克斯坦社会发展的有利影响是(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3_1#7453010bd.bracket?pid=c71ff193f&amp;color=0,0,0&amp;vpa=10&amp;vtp=1"/>
          <p:cNvSpPr/>
          <p:nvPr/>
        </p:nvSpPr>
        <p:spPr>
          <a:xfrm>
            <a:off x="8902764"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32_2#7453010bd.choices?pid=c71ff193f&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.加重热岛效应</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B.推进资源开发</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C.降低环境质量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.缓解能源紧张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4_1#7453010bd?vop=1&amp;pid=c71ff193f&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本题考查国际合作对社会发展的影响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。中哈应对资源环境问题的合作可以加快哈萨克斯坦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的资源开发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，B正确；哈萨克斯坦位于中亚地区，生态环境脆弱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，资源的开发可能导致生态环境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的退化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，但环境质量下降属于不利影响，C错误；哈萨克斯坦是能源调出区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，能够缓解调入区的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能源紧张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，D错误；对城市热岛效应影响较小，且加重城市热岛效应为不利影响，A错误。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5_1#0b075b1e6?pid=4e464fbed&amp;color=0,0,0&amp;vtp=1&amp;bt=1&amp;bbb=1&amp;hb=1"/>
          <p:cNvSpPr/>
          <p:nvPr/>
        </p:nvSpPr>
        <p:spPr>
          <a:xfrm>
            <a:off x="719328" y="148228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[山东菏泽一中2025高二月考]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研究发现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当人均收入到达临界点之后</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随人均收入增加</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环境</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污染由高趋低</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污染程度趋缓</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下图为经济发展水平与环境污染程度的关系</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6_BD.35_2#0b075b1e6?pid=4e464fbe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53384" y="2459926"/>
            <a:ext cx="5285232" cy="260604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_1#98db597fc?pid=0b075b1e6&amp;color=0,0,0&amp;mp=1&amp;vtp=1&amp;bt=1&amp;bbb=1"/>
          <p:cNvSpPr/>
          <p:nvPr/>
        </p:nvSpPr>
        <p:spPr>
          <a:xfrm>
            <a:off x="719328" y="1374268"/>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经济发展阶段与污染程度的关系是(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7_1#98db597fc.bracket?pid=0b075b1e6&amp;color=0,0,0&amp;mp=1&amp;vpa=11&amp;vtp=1"/>
          <p:cNvSpPr/>
          <p:nvPr/>
        </p:nvSpPr>
        <p:spPr>
          <a:xfrm>
            <a:off x="5089716" y="1374268"/>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36_2#98db597fc.choices?pid=0b075b1e6&amp;color=0,0,0&amp;vtp=1&amp;bbb=1"/>
          <p:cNvSpPr/>
          <p:nvPr/>
        </p:nvSpPr>
        <p:spPr>
          <a:xfrm>
            <a:off x="719328" y="1841500"/>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.污染程度在拐点前一直增加</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.污染程度在拐点后下降明显</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C.拐点出现的时间非常明确</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.在拐点后经济增速快</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8_1#98db597fc?vop=1&amp;pid=0b075b1e6&amp;color=0,0,0&amp;vtp=1&amp;bt=1&amp;bbb=1&amp;hb=1"/>
          <p:cNvSpPr/>
          <p:nvPr/>
        </p:nvSpPr>
        <p:spPr>
          <a:xfrm>
            <a:off x="722376" y="1419352"/>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本题考查读图分析能力。读图可知，在拐点前污染程度并不是一直增加，A错误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。拐点之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，污染程度下降明显，B正确。拐点时间在工业化初期与工业化中后期之间，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但时间并不明确,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错误。与拐点前相比，拐点后经济总量曲线变缓，经济增速变慢，D错误。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_1#50f23e4f7?pid=fd31d4061&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[广东佛山2024高二月考改编]</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环境保护需要加强国际合作</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这是大势所趋</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。结合所学知识完成</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下面小题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dirty="0"/>
          </a:p>
        </p:txBody>
      </p:sp>
      <p:sp>
        <p:nvSpPr>
          <p:cNvPr id="3" name="QC_6_BD.2_1#e96c15e05?pid=50f23e4f7&amp;color=0,0,0&amp;vtp=1&amp;bbb=1"/>
          <p:cNvSpPr/>
          <p:nvPr/>
        </p:nvSpPr>
        <p:spPr>
          <a:xfrm>
            <a:off x="722376" y="186925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性质上有普遍性和共同性的环境问题是(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6_AN.3_1#e96c15e05.bracket?pid=50f23e4f7&amp;color=0,0,0&amp;vpa=1&amp;vtp=1"/>
          <p:cNvSpPr/>
          <p:nvPr/>
        </p:nvSpPr>
        <p:spPr>
          <a:xfrm>
            <a:off x="5451539" y="186925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6_BD.2_2#e96c15e05.choices?pid=50f23e4f7&amp;color=0,0,0&amp;vtp=1&amp;bbb=1"/>
          <p:cNvSpPr/>
          <p:nvPr/>
        </p:nvSpPr>
        <p:spPr>
          <a:xfrm>
            <a:off x="722376" y="2332043"/>
            <a:ext cx="10753344" cy="843153"/>
          </a:xfrm>
          <a:prstGeom prst="rect">
            <a:avLst/>
          </a:prstGeom>
          <a:noFill/>
        </p:spPr>
        <p:txBody>
          <a:bodyPr wrap="none" lIns="0" tIns="0" rIns="0" bIns="0" rtlCol="0" anchor="t"/>
          <a:lstStyle/>
          <a:p>
            <a:pPr latinLnBrk="1">
              <a:lnSpc>
                <a:spcPts val="3600"/>
              </a:lnSpc>
              <a:tabLst>
                <a:tab pos="5737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.危险废弃物越境转移</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.核事故或辐射事故</a:t>
            </a:r>
            <a:endParaRPr lang="en-US" altLang="zh-CN" sz="2000" dirty="0"/>
          </a:p>
          <a:p>
            <a:pPr latinLnBrk="1">
              <a:lnSpc>
                <a:spcPts val="3400"/>
              </a:lnSpc>
              <a:tabLst>
                <a:tab pos="5737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C.臭氧层破坏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.国际河流的水资源分配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9_1#e16a3c8ec?pid=0b075b1e6&amp;color=0,0,0&amp;vtp=1&amp;bt=1&amp;bbb=1&amp;hb=1"/>
          <p:cNvSpPr/>
          <p:nvPr/>
        </p:nvSpPr>
        <p:spPr>
          <a:xfrm>
            <a:off x="722376" y="151657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12.“共同但有区别的责任”原则意思是发达国家在碳减排过程中应负更大的责任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，这是因为发达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40_1#e16a3c8ec.bracket?pid=0b075b1e6&amp;color=0,0,0&amp;vpa=12&amp;vtp=1"/>
          <p:cNvSpPr/>
          <p:nvPr/>
        </p:nvSpPr>
        <p:spPr>
          <a:xfrm>
            <a:off x="1430401" y="195472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39_2#e16a3c8ec.choices?pid=0b075b1e6&amp;color=0,0,0&amp;vtp=1&amp;bbb=1"/>
          <p:cNvSpPr/>
          <p:nvPr/>
        </p:nvSpPr>
        <p:spPr>
          <a:xfrm>
            <a:off x="722376" y="242144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A.人口数量更多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，工业发达</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.技术力量雄厚，更有能力减少排放</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C.过去排放了更多的二氧化碳</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.经济实力强，更能承担减排带来的损失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1_1#e16a3c8ec?vop=1&amp;pid=0b075b1e6&amp;color=0,0,0&amp;vtp=1&amp;bt=1&amp;bbb=1&amp;hb=1"/>
          <p:cNvSpPr/>
          <p:nvPr/>
        </p:nvSpPr>
        <p:spPr>
          <a:xfrm>
            <a:off x="722376" y="1409192"/>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本题考查国际合作的必要性。发展中国家人口数量比发达国家多，A错误。发达国家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术力量雄厚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，更有能力减少排放”“经济实力强，更能承担减排带来的损失”所述虽然正确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“共同但有区别的责任”原则形成的原因，B、D错误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。发达国家过去在发展经济的过程中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排放了更多的二氧化碳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，在碳减排过程中应负更大的责任，应该带头应对全球气候变化，C正确。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1_2#e16a3c8ec?vop=1&amp;pid=0b075b1e6&amp;color=0,0,0&amp;mp=1&amp;vtp=1&amp;bt=1&amp;bbb=1&amp;hb=1"/>
          <p:cNvSpPr/>
          <p:nvPr/>
        </p:nvSpPr>
        <p:spPr>
          <a:xfrm>
            <a:off x="719328" y="1419352"/>
            <a:ext cx="10753344" cy="17706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本题容易误选B项，认为发达国家技术力量雄厚，更有能力减少碳排放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，因此在碳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减排过程中应该负更大的责任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。“共同但有区别的责任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”原则指发达国家过去在发展经济的过程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中排放了更多的二氧化碳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，对当前全球性环境问题负有更大的责任，因此应承担更多的义务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头应对全球气候变化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a57b508bc.fixed?pid=87844ea3f&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a57b508bc.fixed?pid=87844ea3f&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第三节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国际合作</a:t>
            </a:r>
            <a:endParaRPr lang="en-US" altLang="zh-CN" sz="4400" dirty="0"/>
          </a:p>
        </p:txBody>
      </p:sp>
      <p:pic>
        <p:nvPicPr>
          <p:cNvPr id="4" name="C_3#a57b508bc.fixed?pid=87844ea3f&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a57b508bc.fixed?pid=87844ea3f&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42_1#7d16dfec8?pid=a57b508bc&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[河南郑州外国语学校2024高二月考]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塞内加尔河是西非一条国际性河流</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海水可上溯到河口以</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上</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千米</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该河流下游河谷地带人口密度大</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河口淡水资源短缺问题突出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为了解决相关问题</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塞内加尔</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马里和毛里塔尼亚三国联合成立了开发塞内加尔河的组织</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塞内加尔河流域治理开</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发委员会</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负责流域治理开发规划和工程实施</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下图是塞内加尔河流域及河口三角洲前缘的沙洲</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示意图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42_2#7d16dfec8?pid=a57b508b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511296" y="3321246"/>
            <a:ext cx="5166360" cy="25603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3_1#58c91a39b?pid=7d16dfec8&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塞内加尔河河口淡水资源短缺的主要原因有(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4_1#58c91a39b.bracket?pid=7d16dfec8&amp;color=0,0,0&amp;vpa=13&amp;vtp=1"/>
          <p:cNvSpPr/>
          <p:nvPr/>
        </p:nvSpPr>
        <p:spPr>
          <a:xfrm>
            <a:off x="5959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43_2#58c91a39b?pid=7d16dfec8&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①受海水影响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，河口水质恶化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下游地区人口稠密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，需水量大</a:t>
            </a:r>
            <a:endParaRPr lang="en-US" altLang="zh-CN" sz="2000" dirty="0"/>
          </a:p>
          <a:p>
            <a:pPr latinLnBrk="1">
              <a:lnSpc>
                <a:spcPts val="3400"/>
              </a:lnSpc>
              <a:tabLst>
                <a:tab pos="5331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全流域气候干旱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，降水量少</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气温高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，流域内蒸发量大</a:t>
            </a:r>
            <a:endParaRPr lang="en-US" altLang="zh-CN" sz="2000" dirty="0"/>
          </a:p>
        </p:txBody>
      </p:sp>
      <p:sp>
        <p:nvSpPr>
          <p:cNvPr id="5" name="QC_5_BD.43_3#58c91a39b.choices?pid=7d16dfec8&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5_1#58c91a39b?vop=1&amp;pid=7d16dfec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本题考查区域环境问题的成因。根据材料可知，海水可上溯到塞内加尔河河口以上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，说明塞内加尔河受海水影响，水质恶化，导致淡水资源短缺，①正确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。该河流下游河谷地带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人口稠密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，需水量大，加剧了水资源短缺程度，②正确。据图可知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，塞内加尔河上游地区年降水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量可达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1000~1500毫米,降水较多，因此并非全流域降水量少，③错误。该流域纬度较低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，蒸发旺盛，水资源消耗量大，④正确。综上所述，①②④正确，故选A。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6_1#517d23309?pid=7d16dfec8&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2.三国联合成立了开发塞内加尔河的组织，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说明有些资源开发需要(</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7_1#517d23309.bracket?pid=7d16dfec8&amp;color=0,0,0&amp;vpa=14&amp;vtp=1"/>
          <p:cNvSpPr/>
          <p:nvPr/>
        </p:nvSpPr>
        <p:spPr>
          <a:xfrm>
            <a:off x="8245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46_2#517d23309.choices?pid=7d16dfec8&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.全球共同行动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B.开展多边合作</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C.寻求资金援助</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.开展技术合作</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8_1#517d23309?vop=1&amp;pid=7d16dfec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本题考查国际合作的必要性。三国联合成立了开发塞内加尔河的组织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，说明该国际性河流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的水资源分配等具有跨国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、跨地区的特点，对其开发治理需开展多边合作，B正确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。河流的协同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开发治理是区域性问题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，不是全球性问题，无须全球共同行动，A错误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。材料中并没有体现寻求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资金援助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、开展技术合作相关信息，C、D错误。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49_1#f7350eba2?pid=a57b508bc&amp;color=0,0,0&amp;vtp=1&amp;bt=1&amp;bbb=1&amp;hb=1"/>
          <p:cNvSpPr/>
          <p:nvPr/>
        </p:nvSpPr>
        <p:spPr>
          <a:xfrm>
            <a:off x="722376" y="972000"/>
            <a:ext cx="10753344" cy="3154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[辽宁省实验中学2025二模]</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阅读材料，完成下列要求。（18分）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沙特阿拉伯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以下简称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沙特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是全球最大的石油出口国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工业以石油相关产业为主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石</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油收入占国家财政收入的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68％、</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国内生产总值的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近年来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沙特提出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“2030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愿景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目标</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是减少对石油的依赖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推动经济多元化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同时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沙特政府鼓励高耗能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低附加值的石化产业向海</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外国家转移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沙特计划到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2030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年可再生能源发电占比达到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此外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沙特与中国合作建设了延布炼厂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吉赞经济城等项目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并推动本土企业参与国际产业链分工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_1#e96c15e05?vop=1&amp;pid=50f23e4f7&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本题考查环境问题的特征。臭氧层破坏是全球性环境问题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，会对整个地球的生态环境造成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严重影响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0_1#171463907?pid=f7350eba2&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（1）分析沙特产业结构存在的主要问题及其对国家可持续发展的不利影响。（6分）</a:t>
            </a:r>
            <a:endParaRPr lang="en-US" altLang="zh-CN" sz="2000" dirty="0"/>
          </a:p>
        </p:txBody>
      </p:sp>
      <p:sp>
        <p:nvSpPr>
          <p:cNvPr id="3" name="QO_5_AN.51_1#171463907?vop=1&amp;pid=f7350eba2&amp;color=0,0,0&amp;vtp=1&amp;bbb=1&amp;hb=1"/>
          <p:cNvSpPr/>
          <p:nvPr/>
        </p:nvSpPr>
        <p:spPr>
          <a:xfrm>
            <a:off x="722376" y="143516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问题：产业结构单一，经济高度依赖石油产业，易受国际油价波动冲击。不利影响</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：单一</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产业结构导致就业机会不足</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，青年失业率高；</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化石能源过度开发加剧碳排放与生态环境压力。</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6分）</a:t>
            </a:r>
            <a:endParaRPr lang="en-US" altLang="zh-CN" sz="2000" dirty="0"/>
          </a:p>
        </p:txBody>
      </p:sp>
      <p:sp>
        <p:nvSpPr>
          <p:cNvPr id="4" name="QO_5_AS.52_1#171463907?vop=1&amp;pid=f7350eba2&amp;color=0,0,0&amp;vtp=1&amp;bbb=1&amp;hb=1"/>
          <p:cNvSpPr/>
          <p:nvPr/>
        </p:nvSpPr>
        <p:spPr>
          <a:xfrm>
            <a:off x="722376" y="2842964"/>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本题考查产业结构对国家发展的影响。从材料“工业以石油相关产业为主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，石油收入占国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家财政收入的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68％、国内生产总值的27％”可知，沙特阿拉伯产业结构单一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，高度依赖石油产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，国际油价波动（如2014年油价暴跌）直接冲击财政收入和外汇储备；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石油产业资本密集，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但对劳动力吸纳有限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，青年失业率长期居高不下，易引发社会矛盾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；石油开采和石化工业无序发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展会加剧水资源短缺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、空气污染和碳排放，威胁生态安全。</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3_1#c4aba2faa?pid=f7350eba2&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（2）从产业转移的角度，解释沙特将部分石化产业外迁的原因。（6分）</a:t>
            </a:r>
            <a:endParaRPr lang="en-US" altLang="zh-CN" sz="2000" dirty="0"/>
          </a:p>
        </p:txBody>
      </p:sp>
      <p:sp>
        <p:nvSpPr>
          <p:cNvPr id="3" name="QO_5_AN.54_1#c4aba2faa?vop=1&amp;pid=f7350eba2&amp;color=0,0,0&amp;vtp=1&amp;bbb=1&amp;hb=1"/>
          <p:cNvSpPr/>
          <p:nvPr/>
        </p:nvSpPr>
        <p:spPr>
          <a:xfrm>
            <a:off x="722376" y="143516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高污染产业转移出去，降低本土环境压力；产业转移后，</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可以集中资源发展高附加值产业；</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利用海外廉价劳动力</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、地租等，降低企业生产成本。（6分）</a:t>
            </a:r>
            <a:endParaRPr lang="en-US" altLang="zh-CN" sz="2000" dirty="0"/>
          </a:p>
        </p:txBody>
      </p:sp>
      <p:sp>
        <p:nvSpPr>
          <p:cNvPr id="4" name="QO_5_AS.55_1#c4aba2faa?vop=1&amp;pid=f7350eba2&amp;color=0,0,0&amp;vtp=1&amp;bbb=1&amp;hb=1"/>
          <p:cNvSpPr/>
          <p:nvPr/>
        </p:nvSpPr>
        <p:spPr>
          <a:xfrm>
            <a:off x="722376" y="2385764"/>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本题考查产业转移的原因。石化产业污染大（如硫化物排放），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外迁可缓解沙特生态压力，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“2030愿景”目标；沙特部分石化产业外迁为高附加值产业（如光伏、氢能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）让出资源和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，促进高附加值产业的发展；产业承接国劳动力成本低、土地租金便宜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，可降低沙特企业生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产成本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【原因条件类】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6_1#0f488e7e1?pid=f7350eba2&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（3）说明中沙两国在能源合作中的互补性。（6分）</a:t>
            </a:r>
            <a:endParaRPr lang="en-US" altLang="zh-CN" sz="2000" dirty="0"/>
          </a:p>
        </p:txBody>
      </p:sp>
      <p:sp>
        <p:nvSpPr>
          <p:cNvPr id="3" name="QO_5_AN.57_1#0f488e7e1?vop=1&amp;pid=f7350eba2&amp;color=0,0,0&amp;vtp=1&amp;bbb=1&amp;hb=1"/>
          <p:cNvSpPr/>
          <p:nvPr/>
        </p:nvSpPr>
        <p:spPr>
          <a:xfrm>
            <a:off x="722376" y="143516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沙特石油、太阳能、风能资源丰富；中国能源需求大，互补性强</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；中国拥有成熟的新能源</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技术</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（如光伏发电）及其产业链、设备制造能力，沙特可引进技术或进行联合研发。（6分）</a:t>
            </a:r>
            <a:endParaRPr lang="en-US" altLang="zh-CN" sz="2000" dirty="0"/>
          </a:p>
        </p:txBody>
      </p:sp>
      <p:sp>
        <p:nvSpPr>
          <p:cNvPr id="4" name="QO_5_AS.58_1#0f488e7e1?vop=1&amp;pid=f7350eba2&amp;color=0,0,0&amp;vtp=1&amp;bbb=1&amp;hb=1"/>
          <p:cNvSpPr/>
          <p:nvPr/>
        </p:nvSpPr>
        <p:spPr>
          <a:xfrm>
            <a:off x="722376" y="2385764"/>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本题考查国际合作的意义。沙特是全球最大的石油出口国，石油资源丰富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，热带沙漠气候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太阳能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、风能资源丰富，中国经济发展对能源的需求大，两者互补性强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；中国光伏发电等新能源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技术较成熟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，同时设备制造能力强，产业链完整，沙特可引进中国技术或进行联合开发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利共赢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【特征分析类】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_1#33fb40610?pid=50f23e4f7&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针对空气污染等全球性环境问题可采取的国际合作措施有(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_1#33fb40610.bracket?pid=50f23e4f7&amp;color=0,0,0&amp;vpa=2&amp;vtp=1"/>
          <p:cNvSpPr/>
          <p:nvPr/>
        </p:nvSpPr>
        <p:spPr>
          <a:xfrm>
            <a:off x="7483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5_2#33fb40610?pid=50f23e4f7&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5737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①签署多边合作协议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②技术和科技出售</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737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资金援助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④人员交流和能力建设</a:t>
            </a:r>
            <a:endParaRPr lang="en-US" altLang="zh-CN" sz="2000" dirty="0"/>
          </a:p>
        </p:txBody>
      </p:sp>
      <p:sp>
        <p:nvSpPr>
          <p:cNvPr id="5" name="QC_6_BD.5_3#33fb40610.choices?pid=50f23e4f7&amp;color=0,0,0&amp;vtp=1&amp;bbb=1"/>
          <p:cNvSpPr/>
          <p:nvPr/>
        </p:nvSpPr>
        <p:spPr>
          <a:xfrm>
            <a:off x="722376" y="2606294"/>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_1#33fb40610?vop=1&amp;pid=50f23e4f7&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本题考查应对全球性环境问题的措施。结合所学知识，针对全球性环境问题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，可采取的国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际合作措施有签署多边合作协议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、资金援助、人员交流和能力建设、技术援助和科技合作等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正确，②错误。故选C。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_1#e7fe8cb33?pid=50f23e4f7&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3.以下我国参与的国际合作，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9_1#e7fe8cb33.bracket?pid=50f23e4f7&amp;color=0,0,0&amp;vpa=3&amp;vtp=1"/>
          <p:cNvSpPr/>
          <p:nvPr/>
        </p:nvSpPr>
        <p:spPr>
          <a:xfrm>
            <a:off x="5705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8_2#e7fe8cb33.choices?pid=50f23e4f7&amp;color=0,0,0&amp;vtp=1&amp;bbb=1&amp;hb=1"/>
          <p:cNvSpPr/>
          <p:nvPr/>
        </p:nvSpPr>
        <p:spPr>
          <a:xfrm>
            <a:off x="722376" y="1384300"/>
            <a:ext cx="10753344"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我国是CO</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的排放大国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，没有签署《京都议定书》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.实行计划生育政策，与履行国际环境公约无关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.“三北”生态防护林的建设，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将有助于减少大气中的CO</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.在《关于消耗臭氧层物质的蒙特利尔议定书》框架下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，我国累计淘汰的消耗臭氧层物质占发展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中国家淘汰总量的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30%左右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0_1#e7fe8cb33?vop=1&amp;pid=50f23e4f7&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本题考查我国在环境领域的国际合作。我国已经签署《京都议定书》，A错误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。实行计划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生育政策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，可以控制人口规模，减轻环境问题，利于履行国际环境公约，B错误。“三北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防护林的建设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，可增加植被覆盖率，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将有助于减少大气中的CO</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《关于消耗臭氧层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物质的蒙特利尔议定书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》框架下，我国累计淘汰的消耗臭氧层物质占发展中国家淘汰总量的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1_1#aa70524de?pid=fd31d4061&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瑙鲁是世界上最小的岛国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拥有</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最像月球表面</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的景观</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磷酸盐百</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年开采留下的坑洼地貌</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瑙鲁经济结构单一</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主要收入之一为开采和出口磷酸盐</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主要使用柴油</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发电机发电</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自</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中国与瑙鲁正式恢复外交关系以来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两国合作快速发展</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G</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公司在瑙鲁承建的首个光伏发电和储能系统项目是瑙鲁迄今规模最大的光伏发电项目</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下图为光</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伏发电项目景观图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5_BD.11_2#aa70524de?pid=fd31d406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572000" y="3321246"/>
            <a:ext cx="3044952" cy="16824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tags/tag1.xml><?xml version="1.0" encoding="utf-8"?>
<p:tagLst xmlns:p="http://schemas.openxmlformats.org/presentationml/2006/main">
  <p:tag name="COMMONDATA" val="eyJoZGlkIjoiM2I0M2MzOGQ3NmU0NTg4Mzk5MjA4ZWEwYmExYTg0MzcifQ=="/>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5660</Words>
  <Application>WPS 演示</Application>
  <PresentationFormat>宽屏</PresentationFormat>
  <Paragraphs>268</Paragraphs>
  <Slides>43</Slides>
  <Notes>41</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43</vt:i4>
      </vt:variant>
    </vt:vector>
  </HeadingPairs>
  <TitlesOfParts>
    <vt:vector size="63" baseType="lpstr">
      <vt:lpstr>Arial</vt:lpstr>
      <vt:lpstr>宋体</vt:lpstr>
      <vt:lpstr>Wingdings</vt:lpstr>
      <vt:lpstr>微软雅黑</vt:lpstr>
      <vt:lpstr>微软雅黑</vt:lpstr>
      <vt:lpstr>汉仪舒圆黑简体</vt:lpstr>
      <vt:lpstr>黑体</vt:lpstr>
      <vt:lpstr>汉仪舒圆黑简体</vt:lpstr>
      <vt:lpstr>汉仪舒圆黑简体</vt:lpstr>
      <vt:lpstr>黑体</vt:lpstr>
      <vt:lpstr>宋体</vt:lpstr>
      <vt:lpstr>仿宋</vt:lpstr>
      <vt:lpstr>仿宋</vt:lpstr>
      <vt:lpstr>楷体</vt:lpstr>
      <vt:lpstr>Times New Roman</vt:lpstr>
      <vt:lpstr>Times New Roman</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未登录</cp:lastModifiedBy>
  <cp:revision>4</cp:revision>
  <dcterms:created xsi:type="dcterms:W3CDTF">2025-10-22T05:18:00Z</dcterms:created>
  <dcterms:modified xsi:type="dcterms:W3CDTF">2025-10-23T08:47:57Z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814A57627F1347FB9AEEB71E211A60A4_12</vt:lpwstr>
  </property>
  <property fmtid="{D5CDD505-2E9C-101B-9397-08002B2CF9AE}" pid="3" name="KSOProductBuildVer">
    <vt:lpwstr>2052-11.1.0.14309</vt:lpwstr>
  </property>
</Properties>
</file>